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8" r:id="rId4"/>
    <p:sldId id="260" r:id="rId5"/>
    <p:sldId id="25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563CB-C347-4A36-BDD5-DE4B48E1CA3C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4B270-F3F3-4FEF-9D2F-9B7BF8CD3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989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Согласно программе развития</a:t>
            </a:r>
            <a:r>
              <a:rPr lang="ru-RU" baseline="0" dirty="0" smtClean="0"/>
              <a:t> «Физической культуры и спорта РФ» доля граждан систематически занимающихся ФК и С должна составить к 2030 году – 70%. По </a:t>
            </a:r>
            <a:r>
              <a:rPr lang="ru-RU" dirty="0" err="1" smtClean="0"/>
              <a:t>статотчетам</a:t>
            </a:r>
            <a:r>
              <a:rPr lang="ru-RU" dirty="0" smtClean="0"/>
              <a:t> 2020 года в</a:t>
            </a:r>
            <a:r>
              <a:rPr lang="ru-RU" baseline="0" dirty="0" smtClean="0"/>
              <a:t> городе Тюмени количество граждан трудоспособного возраста (30-55- женщины, 30-59 мужчины), занимающихся ФК и С на регулярной основе составил 112 417 человек. Для достижения контрольных показателей, а также в связи с неблагоприятной эпидемиологической ситуацией ДСИМП был инициирован </a:t>
            </a:r>
            <a:r>
              <a:rPr lang="ru-RU" baseline="0" dirty="0" err="1" smtClean="0"/>
              <a:t>межведомтсвенный</a:t>
            </a:r>
            <a:r>
              <a:rPr lang="ru-RU" baseline="0" dirty="0" smtClean="0"/>
              <a:t> проект «Физкультура на производстве», суть которого заключается в организации физкультурно-оздоровительной деятельности сотрудников реального сектора экономики г. Тюмени.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4B270-F3F3-4FEF-9D2F-9B7BF8CD3F2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93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ea typeface="Times New Roman" panose="02020603050405020304" pitchFamily="18" charset="0"/>
              </a:rPr>
              <a:t>Целью проекта «Физкультура на производстве» является внедрение физкультурно-спортивной деятельности в режим трудового распорядка дня (выходных и праздничных дней), как для профилактики профессионального утомления и нормализации деятельности функциональных систем организма человека, так и для содействия повышению производительности тру­дящихся вовремя и вне работы. </a:t>
            </a:r>
          </a:p>
          <a:p>
            <a:r>
              <a:rPr lang="ru-RU" dirty="0" smtClean="0"/>
              <a:t>Основные задачи проекта: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Создание на производстве наиболее благоприятных условий для восстановления и повышения общей работоспособности, сохранения и укрепления здоровья трудящихся, их разностороннее развитие и повышение привлекательности труда.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Воспитание потребности и умения самостоятельно заниматься физическими упражнения, сознательно применять их на отдыхе, при тренировках для повышения работоспособности и укрепления здоровья.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Вовлечение как можно большего числа населения работоспособного возраста в количество систематически занимающихся физической культурой и спортом.</a:t>
            </a:r>
          </a:p>
          <a:p>
            <a:r>
              <a:rPr lang="ru-RU" sz="1200" dirty="0" smtClean="0">
                <a:ea typeface="Times New Roman" panose="02020603050405020304" pitchFamily="18" charset="0"/>
              </a:rPr>
              <a:t>Подцель: повышение профессиональных знаний, умений и навыков, развитие творческого потенциала обучающихся в рамках </a:t>
            </a:r>
            <a:r>
              <a:rPr lang="ru-RU" sz="1200" b="1" dirty="0" smtClean="0">
                <a:ea typeface="Times New Roman" panose="02020603050405020304" pitchFamily="18" charset="0"/>
              </a:rPr>
              <a:t>развития добровольческого (волонтерского) спортивного движения молодежи</a:t>
            </a:r>
            <a:r>
              <a:rPr lang="ru-RU" sz="1200" dirty="0" smtClean="0">
                <a:ea typeface="Times New Roman" panose="02020603050405020304" pitchFamily="18" charset="0"/>
              </a:rPr>
              <a:t>. </a:t>
            </a:r>
            <a:endParaRPr lang="ru-RU" dirty="0" smtClean="0"/>
          </a:p>
          <a:p>
            <a:r>
              <a:rPr lang="ru-RU" dirty="0" smtClean="0"/>
              <a:t>Проект реализуется, как  в рамках производственной практики, так и для развития спортивного </a:t>
            </a:r>
            <a:r>
              <a:rPr lang="ru-RU" dirty="0" err="1" smtClean="0"/>
              <a:t>волонтерства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Помимо</a:t>
            </a:r>
            <a:r>
              <a:rPr lang="ru-RU" baseline="0" dirty="0" smtClean="0"/>
              <a:t> традиционной производственной гимнастики будущими специалистами в области адаптивной ФК будут разработаны комплексы упражнений для лиц с инвалидностью и ОВЗ. Таким образом, все члены трудового коллектива будут иметь возможность увеличить свою еженедельную двигательную активность (120 минут).</a:t>
            </a:r>
          </a:p>
          <a:p>
            <a:r>
              <a:rPr lang="ru-RU" baseline="0" dirty="0" smtClean="0"/>
              <a:t>Проект достаточно гибкий и может быть встроен в любой реальный трудовой режим предприятия по предварительному согласованию с руководством.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4B270-F3F3-4FEF-9D2F-9B7BF8CD3F2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026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Опыт, полученный в ходже реализации проекта будет транслироваться</a:t>
            </a:r>
            <a:r>
              <a:rPr lang="ru-RU" baseline="0" dirty="0" smtClean="0"/>
              <a:t> на постоянной основе СМИ, и будет  полезен многим муниципалитетам и регионам.</a:t>
            </a:r>
          </a:p>
          <a:p>
            <a:pPr algn="just"/>
            <a:r>
              <a:rPr lang="ru-RU" baseline="0" dirty="0" smtClean="0"/>
              <a:t>Выполнение физических упражнений возможна, как в очном, так и в заочном формате. Следующим нашим шагом будет разработка комплекса упражнений, направленных на различные группы мышц, учитывая специфику профессии. Можно так же сказать, что это могут комплексы не только ОРУ, но и учитывая пожелания физкультурные направления, проведение физкультурно-спортивных мероприятий и выполнение комплексов ВФСК ГТО, и участие в фестивалях ГТО среди трудовых коллективов города.</a:t>
            </a:r>
          </a:p>
          <a:p>
            <a:pPr algn="just"/>
            <a:r>
              <a:rPr lang="ru-RU" baseline="0" dirty="0" smtClean="0"/>
              <a:t>Организация- партнер для подтверждения участия будет предоставлять отчётные Сведения в электронном формате о количестве систематически занимающихся в организации и собственной деятельности, как участников различных физкультурно-спортивных мероприятий. </a:t>
            </a:r>
          </a:p>
          <a:p>
            <a:pPr algn="just"/>
            <a:r>
              <a:rPr lang="ru-RU" baseline="0" dirty="0" smtClean="0"/>
              <a:t>В дальнейшем мы планируем привлечь к реализации обучающихся института ФК </a:t>
            </a:r>
            <a:r>
              <a:rPr lang="ru-RU" baseline="0" dirty="0" err="1" smtClean="0"/>
              <a:t>ТюмГУ</a:t>
            </a:r>
            <a:r>
              <a:rPr lang="ru-RU" baseline="0" dirty="0" smtClean="0"/>
              <a:t>.</a:t>
            </a:r>
          </a:p>
          <a:p>
            <a:pPr algn="just"/>
            <a:r>
              <a:rPr lang="ru-RU" baseline="0" dirty="0" smtClean="0"/>
              <a:t>В перспективе для обучающихся этот опыт является возможностью дальнейшего трудоустройства для работодателей возможностью качественного отбора своих сотрудников.</a:t>
            </a:r>
          </a:p>
          <a:p>
            <a:pPr algn="just"/>
            <a:r>
              <a:rPr lang="ru-RU" baseline="0" dirty="0" smtClean="0"/>
              <a:t>Все новое- это хорошо забытое старое!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4B270-F3F3-4FEF-9D2F-9B7BF8CD3F2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162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18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34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54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61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95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21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2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25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79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43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42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E2B93-739D-406E-A858-0A4B9EC91981}" type="datetimeFigureOut">
              <a:rPr lang="ru-RU" smtClean="0"/>
              <a:t>30.03.2021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38BB-3F00-459F-96A3-588C9CD35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9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356600" y="4752975"/>
            <a:ext cx="3835400" cy="1655763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Шатохин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Александр Георгиевич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Начальник отдела ОФОР ДСИМП АГТ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Тел.(3452)35-30-71</a:t>
            </a: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89" y="4314212"/>
            <a:ext cx="878270" cy="87752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6">
                <a:lumMod val="20000"/>
                <a:lumOff val="80000"/>
              </a:schemeClr>
            </a:glow>
            <a:outerShdw dist="35921" dir="2700000" algn="ctr" rotWithShape="0">
              <a:srgbClr val="808080"/>
            </a:outerShdw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Рисунок 4" descr="22738.upto100x1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59" y="5580856"/>
            <a:ext cx="1716576" cy="7858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29" y="226120"/>
            <a:ext cx="936104" cy="10551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47" y="2852268"/>
            <a:ext cx="994786" cy="994786"/>
          </a:xfrm>
          <a:prstGeom prst="rect">
            <a:avLst/>
          </a:prstGeom>
        </p:spPr>
      </p:pic>
      <p:pic>
        <p:nvPicPr>
          <p:cNvPr id="1026" name="Picture 2" descr="https://www.bankgorodov.ru/public/photos/coa/156524_bi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9" y="1620589"/>
            <a:ext cx="1162683" cy="77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73035" y="2067438"/>
            <a:ext cx="96543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реализации проекта </a:t>
            </a:r>
            <a:endParaRPr lang="ru-RU" sz="48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Физкультура на производстве»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yumen-city.ru/files_new/news/2011/11/5ab84aaaa96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128" y="4857190"/>
            <a:ext cx="2902778" cy="162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.mycdn.me/i?r=AzEPZsRbOZEKgBhR0XGMT1RkMouAWU-BsHWJhmmFA7PRtaaKTM5SRkZCeTgDn6uOyi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803421"/>
            <a:ext cx="2523068" cy="16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bigpicture.ru/wp-content/uploads/2020/01/12098_preview.jpg"/>
          <p:cNvSpPr>
            <a:spLocks noChangeAspect="1" noChangeArrowheads="1"/>
          </p:cNvSpPr>
          <p:nvPr/>
        </p:nvSpPr>
        <p:spPr bwMode="auto">
          <a:xfrm>
            <a:off x="558698" y="-1068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23455" y="305578"/>
            <a:ext cx="8229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Пилотный проект 2020 года «Физкультура на производстве»</a:t>
            </a:r>
            <a:endParaRPr lang="ru-RU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1098" y="1062062"/>
            <a:ext cx="10424304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  <a:tabLst>
                <a:tab pos="630555" algn="l"/>
              </a:tabLst>
            </a:pPr>
            <a:r>
              <a:rPr lang="ru-RU" sz="1600" dirty="0" smtClean="0">
                <a:ea typeface="Times New Roman" panose="02020603050405020304" pitchFamily="18" charset="0"/>
              </a:rPr>
              <a:t>Цель: внедрение </a:t>
            </a:r>
            <a:r>
              <a:rPr lang="ru-RU" sz="1600" dirty="0">
                <a:ea typeface="Times New Roman" panose="02020603050405020304" pitchFamily="18" charset="0"/>
              </a:rPr>
              <a:t>физкультурно-спортивной деятельности в режим трудового распорядка дня (выходных </a:t>
            </a:r>
            <a:r>
              <a:rPr lang="ru-RU" sz="1600" dirty="0" smtClean="0">
                <a:ea typeface="Times New Roman" panose="02020603050405020304" pitchFamily="18" charset="0"/>
              </a:rPr>
              <a:t>и </a:t>
            </a:r>
            <a:r>
              <a:rPr lang="ru-RU" sz="1600" dirty="0">
                <a:ea typeface="Times New Roman" panose="02020603050405020304" pitchFamily="18" charset="0"/>
              </a:rPr>
              <a:t>праздничных дней), как для профилактики профессионального утомления </a:t>
            </a:r>
            <a:r>
              <a:rPr lang="ru-RU" sz="1600" dirty="0" smtClean="0">
                <a:ea typeface="Times New Roman" panose="02020603050405020304" pitchFamily="18" charset="0"/>
              </a:rPr>
              <a:t>и </a:t>
            </a:r>
            <a:r>
              <a:rPr lang="ru-RU" sz="1600" dirty="0">
                <a:ea typeface="Times New Roman" panose="02020603050405020304" pitchFamily="18" charset="0"/>
              </a:rPr>
              <a:t>нормализации деятельности функциональных систем организма человека, так и для содействия повышению производительности тру­дящихся </a:t>
            </a:r>
            <a:r>
              <a:rPr lang="ru-RU" sz="1600" dirty="0" smtClean="0">
                <a:ea typeface="Times New Roman" panose="02020603050405020304" pitchFamily="18" charset="0"/>
              </a:rPr>
              <a:t>во время </a:t>
            </a:r>
            <a:r>
              <a:rPr lang="ru-RU" sz="1600" dirty="0">
                <a:ea typeface="Times New Roman" panose="02020603050405020304" pitchFamily="18" charset="0"/>
              </a:rPr>
              <a:t>и вне работы.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64774" y="2917419"/>
            <a:ext cx="2264215" cy="1134533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ДСИМП АГТ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43237" y="5812067"/>
            <a:ext cx="5309420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ea typeface="Times New Roman" panose="02020603050405020304" pitchFamily="18" charset="0"/>
              </a:rPr>
              <a:t>Подцель</a:t>
            </a:r>
            <a:r>
              <a:rPr lang="ru-RU" sz="1400" dirty="0">
                <a:ea typeface="Times New Roman" panose="02020603050405020304" pitchFamily="18" charset="0"/>
              </a:rPr>
              <a:t>: повышение профессиональных знаний, умений и навыков, развитие творческого потенциала обучающихся в рамках </a:t>
            </a:r>
            <a:r>
              <a:rPr lang="ru-RU" sz="1400" b="1" dirty="0">
                <a:ea typeface="Times New Roman" panose="02020603050405020304" pitchFamily="18" charset="0"/>
              </a:rPr>
              <a:t>развития добровольческого (волонтерского) спортивного движения молодежи</a:t>
            </a:r>
            <a:r>
              <a:rPr lang="ru-RU" sz="1400" dirty="0">
                <a:ea typeface="Times New Roman" panose="02020603050405020304" pitchFamily="18" charset="0"/>
              </a:rPr>
              <a:t>.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217554" y="2917419"/>
            <a:ext cx="2408905" cy="1135673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ГАПОУ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ТО «ТКПСТ»</a:t>
            </a:r>
            <a:endParaRPr lang="ru-RU" dirty="0">
              <a:solidFill>
                <a:srgbClr val="0070C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84158" y="1887889"/>
            <a:ext cx="2340075" cy="87266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Организации 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</a:rPr>
              <a:t>и предприятия 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</a:rPr>
              <a:t>г. Тюмени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4996523" y="3001012"/>
            <a:ext cx="1553497" cy="35396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углом 11"/>
          <p:cNvSpPr/>
          <p:nvPr/>
        </p:nvSpPr>
        <p:spPr>
          <a:xfrm flipV="1">
            <a:off x="3623916" y="4195928"/>
            <a:ext cx="825909" cy="30423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углом 13"/>
          <p:cNvSpPr/>
          <p:nvPr/>
        </p:nvSpPr>
        <p:spPr>
          <a:xfrm flipH="1">
            <a:off x="7303590" y="2129187"/>
            <a:ext cx="817854" cy="63909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53655" y="3897363"/>
            <a:ext cx="2340076" cy="735123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70C0"/>
                </a:solidFill>
              </a:rPr>
              <a:t>Учреждения ДО 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</a:rPr>
              <a:t>г</a:t>
            </a:r>
            <a:r>
              <a:rPr lang="ru-RU" sz="1600" dirty="0" smtClean="0">
                <a:solidFill>
                  <a:srgbClr val="0070C0"/>
                </a:solidFill>
              </a:rPr>
              <a:t>. Тюмени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4158" y="3363376"/>
            <a:ext cx="23473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Соглашение о сотрудничестве </a:t>
            </a:r>
          </a:p>
        </p:txBody>
      </p:sp>
      <p:sp>
        <p:nvSpPr>
          <p:cNvPr id="20" name="Стрелка углом 19"/>
          <p:cNvSpPr/>
          <p:nvPr/>
        </p:nvSpPr>
        <p:spPr>
          <a:xfrm flipH="1" flipV="1">
            <a:off x="7303586" y="4178879"/>
            <a:ext cx="886683" cy="321284"/>
          </a:xfrm>
          <a:prstGeom prst="bentArrow">
            <a:avLst>
              <a:gd name="adj1" fmla="val 25000"/>
              <a:gd name="adj2" fmla="val 2644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трелка углом 20"/>
          <p:cNvSpPr/>
          <p:nvPr/>
        </p:nvSpPr>
        <p:spPr>
          <a:xfrm>
            <a:off x="3578892" y="2135336"/>
            <a:ext cx="825909" cy="63909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216008"/>
            <a:ext cx="651049" cy="733835"/>
          </a:xfrm>
          <a:prstGeom prst="rect">
            <a:avLst/>
          </a:prstGeom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95" y="3001012"/>
            <a:ext cx="936673" cy="93588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6">
                <a:lumMod val="20000"/>
                <a:lumOff val="80000"/>
              </a:schemeClr>
            </a:glow>
            <a:outerShdw dist="35921" dir="2700000" algn="ctr" rotWithShape="0">
              <a:srgbClr val="808080"/>
            </a:outerShdw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" name="Рисунок 22" descr="22738.upto100x10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3054" y="3186981"/>
            <a:ext cx="1716576" cy="785818"/>
          </a:xfrm>
          <a:prstGeom prst="rect">
            <a:avLst/>
          </a:prstGeom>
        </p:spPr>
      </p:pic>
      <p:sp>
        <p:nvSpPr>
          <p:cNvPr id="24" name="Стрелка углом 23"/>
          <p:cNvSpPr/>
          <p:nvPr/>
        </p:nvSpPr>
        <p:spPr>
          <a:xfrm flipV="1">
            <a:off x="3278966" y="4231195"/>
            <a:ext cx="825909" cy="10282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 углом 24"/>
          <p:cNvSpPr/>
          <p:nvPr/>
        </p:nvSpPr>
        <p:spPr>
          <a:xfrm flipH="1" flipV="1">
            <a:off x="7690231" y="4178880"/>
            <a:ext cx="862426" cy="10282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53655" y="4719649"/>
            <a:ext cx="2340076" cy="735123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70C0"/>
                </a:solidFill>
              </a:rPr>
              <a:t>Фитнес-центры 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</a:rPr>
              <a:t>г</a:t>
            </a:r>
            <a:r>
              <a:rPr lang="ru-RU" sz="1600" dirty="0" smtClean="0">
                <a:solidFill>
                  <a:srgbClr val="0070C0"/>
                </a:solidFill>
              </a:rPr>
              <a:t>. Тюмени</a:t>
            </a: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043" y="231209"/>
            <a:ext cx="857863" cy="85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3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tsad-detctvo.ru/upload/txt/2021/01/orig_f67c0f79641e4594a76ebd48283ad28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42" y="4188519"/>
            <a:ext cx="3354541" cy="251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detsad-detctvo.ru/upload/txt/2021/01/orig_10ecd7335a662f7748c390c4b19afb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019" y="4188519"/>
            <a:ext cx="3354541" cy="251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69.userapi.com/impg/43KSremSNbiUNSyo8Zpe9-nYfVOWZWR3gl2kRA/ND0XXR4pUGg.jpg?size=2560x1706&amp;quality=96&amp;proxy=1&amp;sign=c930b19e4cc9f57fee72ea6c0a965b4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062" y="4198348"/>
            <a:ext cx="3760584" cy="250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95452" y="324154"/>
            <a:ext cx="59021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Открытие проекта  состоялось  26.01.2021 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МАДОУ ЦРР – детский сад № 50 города Тюмени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97167" y="1356541"/>
            <a:ext cx="7718331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Достигнутые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количественные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по состоянию на 30.03.2021:</a:t>
            </a:r>
          </a:p>
          <a:p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партнеров –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организаций и предприятий г.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Тюмени;</a:t>
            </a:r>
          </a:p>
          <a:p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систематически занимающихся – около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2 000 человек;</a:t>
            </a:r>
          </a:p>
          <a:p>
            <a:endParaRPr lang="ru-RU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спортивных площадок – 44 единицы;</a:t>
            </a:r>
          </a:p>
          <a:p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спортивных волонтеров –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обучающихся.</a:t>
            </a:r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0" y="199097"/>
            <a:ext cx="725214" cy="8174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708" y="199097"/>
            <a:ext cx="959852" cy="95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68.userapi.com/c858020/v858020048/2451b/U-PmmQXBoM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4" y="1208009"/>
            <a:ext cx="1090733" cy="109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47759" y="1207146"/>
            <a:ext cx="75420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волонтеров, обучающихся ТКПСТ, прошли курсы повышения квалификации по методике восстановления организма после перенесенной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короновирусной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инфекции посредством дыхательной гимнастики Стрельниковой в Тюменском атлетическом клубе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«Антей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94" y="173437"/>
            <a:ext cx="789436" cy="889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774" y="199097"/>
            <a:ext cx="994786" cy="9947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09482" y="327158"/>
            <a:ext cx="50990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УСПЕХИ И ДОСТИЖЕНИЯ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521" y="1364867"/>
            <a:ext cx="1419039" cy="1064279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9726581" y="1675815"/>
            <a:ext cx="616687" cy="29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838" y="3795809"/>
            <a:ext cx="2266725" cy="12750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02417" y="3672363"/>
            <a:ext cx="85421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Подготовлены и записаны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видеоролика  с комплексом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физкультурно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спортивных упражнений для специалистов разных категорий занятости: сидячая работа; работа на ногах; восстановительная дыхательная гимнастика. На стадии подготовки 2 видеоролика: легкая йога; танцевальная ритмика.</a:t>
            </a:r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2711302" y="4296835"/>
            <a:ext cx="616687" cy="29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838" y="5305647"/>
            <a:ext cx="2287181" cy="1286539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2711303" y="5803083"/>
            <a:ext cx="616687" cy="29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02417" y="5487251"/>
            <a:ext cx="8542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Создана группа в контакте, за 2 месяца реализации проекта опубликовано 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 релиз (2- 3 раз в неделю) ; география подписчиков: 91,5 %– г. Тюмень; 6,4 %– 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Нефтеюганск; 2,1 %– г. Тобольск.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2" name="Picture 4" descr="https://pp.userapi.com/c837732/v837732557/38a88/ujm6ZZ-aBu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95" y="2466062"/>
            <a:ext cx="1090733" cy="109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224315" y="2727589"/>
            <a:ext cx="8874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волонтёров, обучающихся ТКПСТ, прошли обучение на мастер-классах по йоге 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МАУ ДО ДОЦ  «Авангард»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1531072" y="2861806"/>
            <a:ext cx="616687" cy="29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531072" y="1751173"/>
            <a:ext cx="616687" cy="29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59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86590" y="4644288"/>
            <a:ext cx="4153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526" y="454278"/>
            <a:ext cx="3595566" cy="359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4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750</Words>
  <Application>Microsoft Office PowerPoint</Application>
  <PresentationFormat>Широкоэкранный</PresentationFormat>
  <Paragraphs>59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проекта «Физкультура на производстве»</dc:title>
  <dc:creator>Соколкова Светлана Владимировна</dc:creator>
  <cp:lastModifiedBy>Шатохин Александр Георгиевич</cp:lastModifiedBy>
  <cp:revision>36</cp:revision>
  <dcterms:created xsi:type="dcterms:W3CDTF">2021-01-29T09:51:44Z</dcterms:created>
  <dcterms:modified xsi:type="dcterms:W3CDTF">2021-03-30T03:40:22Z</dcterms:modified>
</cp:coreProperties>
</file>